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93" r:id="rId3"/>
    <p:sldId id="292" r:id="rId4"/>
    <p:sldId id="268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74" r:id="rId16"/>
    <p:sldId id="288" r:id="rId17"/>
    <p:sldId id="289" r:id="rId18"/>
    <p:sldId id="291" r:id="rId19"/>
    <p:sldId id="290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93"/>
            <p14:sldId id="292"/>
            <p14:sldId id="268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74"/>
            <p14:sldId id="288"/>
            <p14:sldId id="289"/>
            <p14:sldId id="291"/>
            <p14:sldId id="290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4,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03" y="353703"/>
            <a:ext cx="3563270" cy="32696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CA" dirty="0"/>
              <a:t>CIND 820</a:t>
            </a:r>
            <a:br>
              <a:rPr lang="en-CA" dirty="0"/>
            </a:br>
            <a:r>
              <a:rPr lang="en-CA" sz="2800" dirty="0"/>
              <a:t>Final Project</a:t>
            </a:r>
            <a:br>
              <a:rPr lang="en-CA" dirty="0"/>
            </a:br>
            <a:r>
              <a:rPr lang="en-CA" sz="1800" dirty="0"/>
              <a:t>Ryan Boyd</a:t>
            </a:r>
            <a:br>
              <a:rPr lang="en-CA" sz="1800" dirty="0"/>
            </a:br>
            <a:r>
              <a:rPr lang="en-CA" sz="1600" dirty="0"/>
              <a:t>501072988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" y="3321597"/>
            <a:ext cx="3683479" cy="1207272"/>
          </a:xfrm>
        </p:spPr>
        <p:txBody>
          <a:bodyPr/>
          <a:lstStyle/>
          <a:p>
            <a:pPr algn="ctr"/>
            <a:r>
              <a:rPr lang="en-CA" dirty="0"/>
              <a:t>LiDAR Point Cloud Object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269116"/>
            <a:ext cx="8444818" cy="1069848"/>
          </a:xfrm>
        </p:spPr>
        <p:txBody>
          <a:bodyPr/>
          <a:lstStyle/>
          <a:p>
            <a:r>
              <a:rPr lang="en-CA" dirty="0"/>
              <a:t>K-Means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945547"/>
            <a:ext cx="2722690" cy="3623139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pPr lvl="1"/>
            <a:endParaRPr lang="en-CA" dirty="0"/>
          </a:p>
          <a:p>
            <a:r>
              <a:rPr lang="en-CA" dirty="0"/>
              <a:t>Parameters:</a:t>
            </a:r>
          </a:p>
          <a:p>
            <a:pPr lvl="1"/>
            <a:r>
              <a:rPr lang="en-CA" dirty="0"/>
              <a:t>K=3</a:t>
            </a:r>
          </a:p>
          <a:p>
            <a:pPr lvl="2"/>
            <a:r>
              <a:rPr lang="en-CA" dirty="0"/>
              <a:t>Determined by testing and maximizing performance scores</a:t>
            </a:r>
          </a:p>
          <a:p>
            <a:endParaRPr lang="en-CA" dirty="0"/>
          </a:p>
          <a:p>
            <a:r>
              <a:rPr lang="en-CA" dirty="0"/>
              <a:t>3s runtime</a:t>
            </a:r>
          </a:p>
          <a:p>
            <a:endParaRPr lang="en-CA" dirty="0"/>
          </a:p>
          <a:p>
            <a:r>
              <a:rPr lang="en-CA" dirty="0"/>
              <a:t>0.56 Silhouette Score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69CA2-C3D9-4E47-9FD4-018CF21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4" y="4964715"/>
            <a:ext cx="3305636" cy="7716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140B08-1BD2-4A88-AFE0-5087AAEF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13" y="665145"/>
            <a:ext cx="5710687" cy="55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52831"/>
            <a:ext cx="8444818" cy="1069848"/>
          </a:xfrm>
        </p:spPr>
        <p:txBody>
          <a:bodyPr/>
          <a:lstStyle/>
          <a:p>
            <a:r>
              <a:rPr lang="en-CA" dirty="0"/>
              <a:t>DBSCAN: Spatial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5856" y="890163"/>
            <a:ext cx="3377706" cy="387631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K-means cluster id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Parameters:</a:t>
            </a:r>
          </a:p>
          <a:p>
            <a:pPr lvl="1"/>
            <a:r>
              <a:rPr lang="en-CA" dirty="0"/>
              <a:t>‘eps’ = 0.005</a:t>
            </a:r>
          </a:p>
          <a:p>
            <a:pPr lvl="2"/>
            <a:r>
              <a:rPr lang="en-CA" dirty="0"/>
              <a:t>Minimum distance between points</a:t>
            </a:r>
          </a:p>
          <a:p>
            <a:pPr lvl="1"/>
            <a:r>
              <a:rPr lang="en-CA" dirty="0" err="1"/>
              <a:t>min_points</a:t>
            </a:r>
            <a:r>
              <a:rPr lang="en-CA" dirty="0"/>
              <a:t> = 50</a:t>
            </a:r>
          </a:p>
          <a:p>
            <a:pPr lvl="2"/>
            <a:r>
              <a:rPr lang="en-CA" dirty="0"/>
              <a:t>Points required to make a cluster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5min runtime</a:t>
            </a:r>
          </a:p>
          <a:p>
            <a:endParaRPr lang="en-CA" dirty="0"/>
          </a:p>
          <a:p>
            <a:r>
              <a:rPr lang="en-CA" dirty="0"/>
              <a:t>-0.27 Silhouette Score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06EAC-3DB7-42A4-B19F-D99758C2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9" y="5033944"/>
            <a:ext cx="3315163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6CCBB-D233-44D7-B8E5-769A55AC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19" y="787755"/>
            <a:ext cx="5397489" cy="53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Small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239271"/>
            <a:ext cx="3381080" cy="4212639"/>
          </a:xfrm>
        </p:spPr>
        <p:txBody>
          <a:bodyPr/>
          <a:lstStyle/>
          <a:p>
            <a:r>
              <a:rPr lang="en-CA" dirty="0"/>
              <a:t>Less than 500 points</a:t>
            </a:r>
          </a:p>
          <a:p>
            <a:r>
              <a:rPr lang="en-CA" dirty="0"/>
              <a:t>489 features</a:t>
            </a:r>
          </a:p>
          <a:p>
            <a:r>
              <a:rPr lang="en-CA" dirty="0"/>
              <a:t>Trees</a:t>
            </a:r>
          </a:p>
          <a:p>
            <a:r>
              <a:rPr lang="en-CA" dirty="0"/>
              <a:t>Balconies</a:t>
            </a:r>
          </a:p>
          <a:p>
            <a:r>
              <a:rPr lang="en-CA" dirty="0"/>
              <a:t>Window panes</a:t>
            </a:r>
          </a:p>
          <a:p>
            <a:r>
              <a:rPr lang="en-CA" dirty="0"/>
              <a:t>Rooftop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A04AE0-E382-4CB7-9C1D-2115331B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09" y="656620"/>
            <a:ext cx="5581291" cy="55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Medium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1462263"/>
            <a:ext cx="3033241" cy="4278702"/>
          </a:xfrm>
        </p:spPr>
        <p:txBody>
          <a:bodyPr/>
          <a:lstStyle/>
          <a:p>
            <a:r>
              <a:rPr lang="en-CA" dirty="0"/>
              <a:t>Between 500 and 2500 points</a:t>
            </a:r>
          </a:p>
          <a:p>
            <a:r>
              <a:rPr lang="en-US" dirty="0"/>
              <a:t>48 features</a:t>
            </a:r>
          </a:p>
          <a:p>
            <a:r>
              <a:rPr lang="en-US" dirty="0"/>
              <a:t>Large tree canopies (likely lower height)</a:t>
            </a:r>
          </a:p>
          <a:p>
            <a:r>
              <a:rPr lang="en-US" dirty="0"/>
              <a:t>Balconies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44B428-E9F4-4FB6-B658-30A47FC1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3" y="656567"/>
            <a:ext cx="5589917" cy="55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1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Large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665" y="1222018"/>
            <a:ext cx="3381080" cy="4212639"/>
          </a:xfrm>
        </p:spPr>
        <p:txBody>
          <a:bodyPr/>
          <a:lstStyle/>
          <a:p>
            <a:r>
              <a:rPr lang="en-CA" dirty="0"/>
              <a:t>Over 2500 points</a:t>
            </a:r>
          </a:p>
          <a:p>
            <a:r>
              <a:rPr lang="en-US" dirty="0"/>
              <a:t>29 features</a:t>
            </a:r>
          </a:p>
          <a:p>
            <a:r>
              <a:rPr lang="en-US" dirty="0"/>
              <a:t>Building footprints</a:t>
            </a:r>
          </a:p>
          <a:p>
            <a:r>
              <a:rPr lang="en-US" dirty="0"/>
              <a:t>Large canopies</a:t>
            </a:r>
          </a:p>
          <a:p>
            <a:r>
              <a:rPr lang="en-US" dirty="0"/>
              <a:t>Large Buildings</a:t>
            </a:r>
          </a:p>
          <a:p>
            <a:r>
              <a:rPr lang="en-US" dirty="0"/>
              <a:t>Raised roadway</a:t>
            </a:r>
          </a:p>
          <a:p>
            <a:r>
              <a:rPr lang="en-US" dirty="0"/>
              <a:t>Raised Railway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8D2CE5-4CD0-4EAE-BE27-5EA7BFB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87" y="650035"/>
            <a:ext cx="5597813" cy="55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4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6000C96-C7BD-4846-B8E7-9EE9FED0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1" y="154359"/>
            <a:ext cx="5978105" cy="60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9C9485E-AB8D-4343-A55F-D143E02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14" y="210242"/>
            <a:ext cx="6004398" cy="58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1528EAE2-4E6A-4308-9B1D-9C66BC82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57" y="164913"/>
            <a:ext cx="6509610" cy="59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521186-0051-496B-86B3-04CB014F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46" y="236459"/>
            <a:ext cx="6983634" cy="58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279-C75E-4EFD-B948-DA9FCE4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br>
              <a:rPr lang="en-CA" dirty="0"/>
            </a:br>
            <a:r>
              <a:rPr lang="en-CA" dirty="0"/>
              <a:t>Project Goal and Research 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BADB-8C3D-4A35-A81F-677BA35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Distinguish individual features from lidar point cloud</a:t>
            </a:r>
          </a:p>
          <a:p>
            <a:r>
              <a:rPr lang="en-CA" dirty="0"/>
              <a:t>Use clustering algorithms to group by proximity, height, surface reflectance.</a:t>
            </a:r>
          </a:p>
          <a:p>
            <a:r>
              <a:rPr lang="en-CA" dirty="0"/>
              <a:t>Improve classification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29808-64C1-40E0-89F6-BAC24ED716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C5991-C7D2-4C4A-A210-42524E8C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CA" dirty="0"/>
              <a:t>Thank you.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Questions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48-68E6-4C21-855B-1CD1F1C4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0A06-A96E-47AC-80A7-4F10045B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2" y="1022229"/>
            <a:ext cx="7854130" cy="459218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Python</a:t>
            </a:r>
          </a:p>
          <a:p>
            <a:pPr lvl="1"/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Sci-kit learn</a:t>
            </a:r>
          </a:p>
          <a:p>
            <a:pPr lvl="1"/>
            <a:r>
              <a:rPr lang="en-CA" dirty="0" err="1"/>
              <a:t>Laspy</a:t>
            </a:r>
            <a:endParaRPr lang="en-CA" dirty="0"/>
          </a:p>
          <a:p>
            <a:pPr lvl="1"/>
            <a:r>
              <a:rPr lang="en-CA" dirty="0"/>
              <a:t>Matplotlib</a:t>
            </a:r>
          </a:p>
          <a:p>
            <a:pPr lvl="1"/>
            <a:r>
              <a:rPr lang="en-CA" dirty="0"/>
              <a:t>Python Image Library (PIL/pillow)</a:t>
            </a:r>
          </a:p>
          <a:p>
            <a:pPr lvl="1"/>
            <a:endParaRPr lang="en-CA" dirty="0"/>
          </a:p>
          <a:p>
            <a:r>
              <a:rPr lang="en-US" dirty="0"/>
              <a:t>QGIS</a:t>
            </a:r>
          </a:p>
          <a:p>
            <a:pPr lvl="1"/>
            <a:r>
              <a:rPr lang="en-US" dirty="0"/>
              <a:t>Clipping DEM, Imagery</a:t>
            </a:r>
          </a:p>
          <a:p>
            <a:pPr lvl="1"/>
            <a:r>
              <a:rPr lang="en-US" dirty="0"/>
              <a:t>3D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A7A9-0E2B-4C7A-9D2B-41680AE035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5976E-05A3-4C38-A7C0-8923ADC1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LiDAR LAS Data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78" y="1281561"/>
            <a:ext cx="3574043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798,900 total points</a:t>
            </a:r>
          </a:p>
          <a:p>
            <a:r>
              <a:rPr lang="en-CA" dirty="0"/>
              <a:t>70,247 classified ground</a:t>
            </a:r>
          </a:p>
          <a:p>
            <a:r>
              <a:rPr lang="en-CA" dirty="0"/>
              <a:t>728,653 unclassified</a:t>
            </a:r>
          </a:p>
          <a:p>
            <a:endParaRPr lang="en-CA" dirty="0"/>
          </a:p>
          <a:p>
            <a:r>
              <a:rPr lang="en-CA" dirty="0"/>
              <a:t>Attributes: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Z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Classification</a:t>
            </a:r>
          </a:p>
          <a:p>
            <a:pPr lvl="1"/>
            <a:r>
              <a:rPr lang="en-CA" dirty="0"/>
              <a:t>Return Number</a:t>
            </a:r>
          </a:p>
          <a:p>
            <a:pPr lvl="1"/>
            <a:r>
              <a:rPr lang="en-CA" dirty="0"/>
              <a:t>Return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C4DC50-AE02-4049-8553-31578179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10" y="1281561"/>
            <a:ext cx="4701287" cy="45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Descriptive Statistics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7C06-DA8C-4AAD-87E2-439DB7C2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26" y="901854"/>
            <a:ext cx="6801799" cy="2343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940A0-9BCC-4AE8-A03D-A2A1B143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50" y="3581513"/>
            <a:ext cx="2124371" cy="1581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EC26DA-C6E1-4DEA-B9F6-5B7A45D9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9" y="3370107"/>
            <a:ext cx="1768415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A18D96-515C-4576-BA5E-E1B5EC13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3370107"/>
            <a:ext cx="1773024" cy="11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020EF1-6CE3-4BD3-8725-0942ADAA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4" y="3370106"/>
            <a:ext cx="1772926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06A8189-DC91-4151-A5E8-96ED2649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8" y="4651846"/>
            <a:ext cx="1776686" cy="11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92DD80-BD44-40F6-BD11-CC8EA335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4652331"/>
            <a:ext cx="1775918" cy="11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A22E3D6-41E6-4B73-8176-72796C80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4" y="4651846"/>
            <a:ext cx="1779580" cy="112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943917"/>
            <a:ext cx="6138751" cy="4715811"/>
          </a:xfrm>
        </p:spPr>
        <p:txBody>
          <a:bodyPr>
            <a:normAutofit/>
          </a:bodyPr>
          <a:lstStyle/>
          <a:p>
            <a:r>
              <a:rPr lang="en-CA" dirty="0"/>
              <a:t>Outliers removed – Intensity: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Data normalized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Height relative to ground extracted</a:t>
            </a:r>
          </a:p>
          <a:p>
            <a:r>
              <a:rPr lang="en-CA" dirty="0"/>
              <a:t>R,G,B values from imagery extracted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30B11-25D8-4ACD-91A5-E1810407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32" y="3365889"/>
            <a:ext cx="5553075" cy="66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6FF1B3-EB3B-412F-BDDB-F040328B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09" y="5183598"/>
            <a:ext cx="594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58174-A287-4D9F-8A4E-1CD9D782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29" y="6087929"/>
            <a:ext cx="2371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6841FCF-27D0-44BB-8A17-E31C1E2C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32" y="1493715"/>
            <a:ext cx="1875635" cy="116706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5271F4F-8677-4536-9A42-79C7814C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93" y="1524773"/>
            <a:ext cx="1800443" cy="11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FF175-258E-453D-8C53-091D147B1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653" y="1079031"/>
            <a:ext cx="3390239" cy="15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Models/Algorithms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5940342" cy="4212639"/>
          </a:xfrm>
        </p:spPr>
        <p:txBody>
          <a:bodyPr/>
          <a:lstStyle/>
          <a:p>
            <a:r>
              <a:rPr lang="en-CA" dirty="0"/>
              <a:t>Random Forest Decision Tree</a:t>
            </a:r>
          </a:p>
          <a:p>
            <a:pPr lvl="2"/>
            <a:r>
              <a:rPr lang="en-CA" dirty="0"/>
              <a:t>Used to classify ground</a:t>
            </a:r>
          </a:p>
          <a:p>
            <a:pPr lvl="2"/>
            <a:endParaRPr lang="en-CA" dirty="0"/>
          </a:p>
          <a:p>
            <a:r>
              <a:rPr lang="en-CA" dirty="0"/>
              <a:t>K-means clustering</a:t>
            </a:r>
          </a:p>
          <a:p>
            <a:pPr lvl="2"/>
            <a:r>
              <a:rPr lang="en-CA" dirty="0"/>
              <a:t>Used to classify by height(Z) and intensity</a:t>
            </a:r>
          </a:p>
          <a:p>
            <a:pPr lvl="2"/>
            <a:endParaRPr lang="en-CA" dirty="0"/>
          </a:p>
          <a:p>
            <a:r>
              <a:rPr lang="en-CA" dirty="0"/>
              <a:t>DBSCAN spatial clustering</a:t>
            </a:r>
          </a:p>
          <a:p>
            <a:pPr lvl="2"/>
            <a:r>
              <a:rPr lang="en-CA" dirty="0"/>
              <a:t>Classifies by spatial(X,Y) proximity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 Measures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322680"/>
            <a:ext cx="8312608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Confusion Matrix and accuracy for supervised</a:t>
            </a:r>
          </a:p>
          <a:p>
            <a:endParaRPr lang="en-CA" dirty="0"/>
          </a:p>
          <a:p>
            <a:r>
              <a:rPr lang="en-CA" dirty="0"/>
              <a:t>Silhouette Score</a:t>
            </a:r>
          </a:p>
          <a:p>
            <a:pPr lvl="2"/>
            <a:r>
              <a:rPr lang="en-CA" dirty="0"/>
              <a:t>Measure of cluster overlap</a:t>
            </a:r>
          </a:p>
          <a:p>
            <a:pPr lvl="2"/>
            <a:r>
              <a:rPr lang="en-CA" dirty="0"/>
              <a:t>Between -1 and 1</a:t>
            </a:r>
          </a:p>
          <a:p>
            <a:endParaRPr lang="en-CA" dirty="0"/>
          </a:p>
          <a:p>
            <a:r>
              <a:rPr lang="en-CA" dirty="0" err="1"/>
              <a:t>Calinski-Harabsz</a:t>
            </a:r>
            <a:r>
              <a:rPr lang="en-CA" dirty="0"/>
              <a:t> Score</a:t>
            </a:r>
          </a:p>
          <a:p>
            <a:pPr lvl="2"/>
            <a:r>
              <a:rPr lang="en-CA" dirty="0"/>
              <a:t>aka Variance Ratio Criterion</a:t>
            </a:r>
          </a:p>
          <a:p>
            <a:pPr lvl="2"/>
            <a:r>
              <a:rPr lang="en-CA" dirty="0"/>
              <a:t>Ratio of distance of points within clusters to distance of cluster centres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Model Fit/Training Time</a:t>
            </a:r>
          </a:p>
          <a:p>
            <a:endParaRPr lang="en-CA" dirty="0"/>
          </a:p>
          <a:p>
            <a:r>
              <a:rPr lang="en-CA" dirty="0"/>
              <a:t>Cluster count and total points clustered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591" y="254186"/>
            <a:ext cx="8444818" cy="1069848"/>
          </a:xfrm>
        </p:spPr>
        <p:txBody>
          <a:bodyPr/>
          <a:lstStyle/>
          <a:p>
            <a:r>
              <a:rPr lang="en-CA" dirty="0"/>
              <a:t>Random Forest: Ground (re)classification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29A1B-AE01-450B-9F26-044520204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4250004"/>
            <a:ext cx="4954930" cy="13328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2F113-9032-465D-998B-A8FEAEC8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4" y="847076"/>
            <a:ext cx="3229962" cy="31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85DADE-8483-41BE-9D35-540D6F36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86" y="2972568"/>
            <a:ext cx="3293400" cy="31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C41C-C4BE-49C6-91A4-123C664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694" y="1200884"/>
            <a:ext cx="1457528" cy="1057423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D18F76-532E-47F7-9A23-29120DEA427E}"/>
              </a:ext>
            </a:extLst>
          </p:cNvPr>
          <p:cNvSpPr txBox="1">
            <a:spLocks/>
          </p:cNvSpPr>
          <p:nvPr/>
        </p:nvSpPr>
        <p:spPr>
          <a:xfrm>
            <a:off x="333614" y="911627"/>
            <a:ext cx="2996182" cy="3338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Inputs: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pPr lvl="1"/>
            <a:endParaRPr lang="en-CA" dirty="0"/>
          </a:p>
          <a:p>
            <a:r>
              <a:rPr lang="en-CA" dirty="0"/>
              <a:t>Labels:</a:t>
            </a:r>
          </a:p>
          <a:p>
            <a:pPr lvl="1"/>
            <a:r>
              <a:rPr lang="en-CA" dirty="0"/>
              <a:t>Provided class 1 ground points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30s runtime</a:t>
            </a:r>
          </a:p>
          <a:p>
            <a:endParaRPr lang="en-CA" dirty="0"/>
          </a:p>
          <a:p>
            <a:r>
              <a:rPr lang="en-CA" dirty="0"/>
              <a:t>76%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7170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428</Words>
  <Application>Microsoft Office PowerPoint</Application>
  <PresentationFormat>On-screen Show (4:3)</PresentationFormat>
  <Paragraphs>169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RyersonUniversity_MasterTemplate v1</vt:lpstr>
      <vt:lpstr>CIND 820 Final Project Ryan Boyd 501072988 </vt:lpstr>
      <vt:lpstr>Introduction:  Project Goal and Research Question</vt:lpstr>
      <vt:lpstr>Tools</vt:lpstr>
      <vt:lpstr>LiDAR LAS Data Point Cloud</vt:lpstr>
      <vt:lpstr>Descriptive Statistics</vt:lpstr>
      <vt:lpstr>Preprocessing</vt:lpstr>
      <vt:lpstr>Models/Algorithms</vt:lpstr>
      <vt:lpstr>Performance Measures</vt:lpstr>
      <vt:lpstr>Random Forest: Ground (re)classification</vt:lpstr>
      <vt:lpstr>K-Means Clustering</vt:lpstr>
      <vt:lpstr>DBSCAN: Spatial Clustering</vt:lpstr>
      <vt:lpstr>Small Clusters</vt:lpstr>
      <vt:lpstr>Medium Clusters</vt:lpstr>
      <vt:lpstr>Large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  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2022-04-04T07:19:29Z</dcterms:modified>
</cp:coreProperties>
</file>